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6"/>
  </p:notesMasterIdLst>
  <p:sldIdLst>
    <p:sldId id="256" r:id="rId2"/>
    <p:sldId id="266" r:id="rId3"/>
    <p:sldId id="267" r:id="rId4"/>
    <p:sldId id="257" r:id="rId5"/>
    <p:sldId id="285" r:id="rId6"/>
    <p:sldId id="286" r:id="rId7"/>
    <p:sldId id="268" r:id="rId8"/>
    <p:sldId id="269" r:id="rId9"/>
    <p:sldId id="270" r:id="rId10"/>
    <p:sldId id="258" r:id="rId11"/>
    <p:sldId id="274" r:id="rId12"/>
    <p:sldId id="298" r:id="rId13"/>
    <p:sldId id="287" r:id="rId14"/>
    <p:sldId id="259" r:id="rId15"/>
    <p:sldId id="271" r:id="rId16"/>
    <p:sldId id="272" r:id="rId17"/>
    <p:sldId id="273" r:id="rId18"/>
    <p:sldId id="276" r:id="rId19"/>
    <p:sldId id="277" r:id="rId20"/>
    <p:sldId id="279" r:id="rId21"/>
    <p:sldId id="263" r:id="rId22"/>
    <p:sldId id="278" r:id="rId23"/>
    <p:sldId id="299" r:id="rId24"/>
    <p:sldId id="261" r:id="rId25"/>
    <p:sldId id="275" r:id="rId26"/>
    <p:sldId id="280" r:id="rId27"/>
    <p:sldId id="288" r:id="rId28"/>
    <p:sldId id="289" r:id="rId29"/>
    <p:sldId id="281" r:id="rId30"/>
    <p:sldId id="300" r:id="rId31"/>
    <p:sldId id="262" r:id="rId32"/>
    <p:sldId id="282" r:id="rId33"/>
    <p:sldId id="283" r:id="rId34"/>
    <p:sldId id="296" r:id="rId35"/>
    <p:sldId id="297" r:id="rId36"/>
    <p:sldId id="284" r:id="rId37"/>
    <p:sldId id="290" r:id="rId38"/>
    <p:sldId id="291" r:id="rId39"/>
    <p:sldId id="292" r:id="rId40"/>
    <p:sldId id="293" r:id="rId41"/>
    <p:sldId id="294" r:id="rId42"/>
    <p:sldId id="295" r:id="rId43"/>
    <p:sldId id="265" r:id="rId44"/>
    <p:sldId id="301" r:id="rId4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7" autoAdjust="0"/>
    <p:restoredTop sz="88298" autoAdjust="0"/>
  </p:normalViewPr>
  <p:slideViewPr>
    <p:cSldViewPr snapToGrid="0">
      <p:cViewPr varScale="1">
        <p:scale>
          <a:sx n="97" d="100"/>
          <a:sy n="97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BF89B49-118B-44E3-BC53-E88B7B7CD88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0A972D-2C7B-479E-A3DA-748B6644F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68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96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4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08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5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786A-7C07-5D3F-F1FF-30653C75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0C415-A2DA-F3B5-B9F5-8FDB27264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B065F-12DA-B66D-DF7E-D4AD4AC04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36701-8BC8-41FB-BB5C-D0ECD5126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0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58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8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4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324F-F96E-F4C6-2929-707EE075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85037-997D-4D81-33F9-6F8B8D0D2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7C6C1-44F4-3AE9-FDAA-04E886E68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63490-16CB-69D5-99A7-EC86F4F6F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05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43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6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2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0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B7CD4-F06F-60F8-0345-57BCE672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7EB38-7BC7-412E-20D5-F50A980E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BC849-60B4-F489-FB18-208EA994C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0CDE0-6E89-7374-15DD-3BB2AF86A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3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7B14-35BA-FAD5-1448-64B83813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3AC1A-9104-480D-DDFA-7D3B86E37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3170B-BA3B-3026-738B-56891D135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A21AC-D0E1-EDA3-3225-462EE5717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7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D4070-A3BD-6105-16C5-EBDD7929A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6D378-E0B8-ADAF-5A17-44B0C0F21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B1C01-ADCF-1CE3-01B1-62A2929B6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D1A8-3211-D2B4-D873-9C30B3544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9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1061-7CB0-A9FB-6A55-FE61D317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F3C79-AC17-6155-B867-4EFB931E2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99AB2-F6F9-8AAC-2EE4-EE1C744E4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5EC33-6E7E-724E-35D8-C16B82668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10A1-2C4C-DA73-DC6E-E6737BC19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38A87-0799-6047-5E0E-CE9D74238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54F35-ADF4-3881-3337-E1573990C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83F5E-940E-5FC8-B9B7-85871E459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23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2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3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28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7B45-7982-05CE-2AAC-6C367AD2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24430-F5EC-716A-5E26-BDF8F07D7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EC712-B7DE-C0E8-635E-264ABF325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0A1CE-C1C9-6271-9BED-3DEFFDA43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6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8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5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7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2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3460B-78A8-6378-1999-BC7D7897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Queues</a:t>
            </a:r>
          </a:p>
        </p:txBody>
      </p:sp>
      <p:pic>
        <p:nvPicPr>
          <p:cNvPr id="4" name="Picture 3" descr="Colorful carved figures of humans">
            <a:extLst>
              <a:ext uri="{FF2B5EF4-FFF2-40B4-BE49-F238E27FC236}">
                <a16:creationId xmlns:a16="http://schemas.microsoft.com/office/drawing/2014/main" id="{7D9466BD-B5F2-A28A-627C-5D39068A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5" r="5582" b="-2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9551052-F9E7-9B3B-99E0-6A240F886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904" y="4573963"/>
            <a:ext cx="4261104" cy="21983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Demo Lesson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Dr. Michael Robbeloth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Course: Data Structures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April 8, 2025</a:t>
            </a:r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92853B1F-6645-D1EB-951A-DEA197344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04" y="1615959"/>
            <a:ext cx="2872330" cy="287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17DFD-A785-3420-3E11-3456BF99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4A7-A386-4BD4-39DB-FC16973B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3A377-BB81-98BF-F371-3973D518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b="1" dirty="0">
                <a:solidFill>
                  <a:srgbClr val="7030A0"/>
                </a:solidFill>
              </a:rPr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8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E719-F9AA-B0C4-79B9-08C9D36D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871639"/>
          </a:xfrm>
        </p:spPr>
        <p:txBody>
          <a:bodyPr/>
          <a:lstStyle/>
          <a:p>
            <a:r>
              <a:rPr lang="en-US" dirty="0"/>
              <a:t>Queue Characteristics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7B9F3-1E7F-2CFB-E328-D2D9D1E8C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22181"/>
            <a:ext cx="10890928" cy="4348333"/>
          </a:xfrm>
        </p:spPr>
        <p:txBody>
          <a:bodyPr>
            <a:normAutofit/>
          </a:bodyPr>
          <a:lstStyle/>
          <a:p>
            <a:r>
              <a:rPr lang="en-US" dirty="0"/>
              <a:t>A type of sequence (elements in a linear order)</a:t>
            </a:r>
          </a:p>
          <a:p>
            <a:r>
              <a:rPr lang="en-US" dirty="0"/>
              <a:t>First-in First-out (FIFO) data structure</a:t>
            </a:r>
          </a:p>
          <a:p>
            <a:r>
              <a:rPr lang="en-US" dirty="0"/>
              <a:t>The item at the front/rear of the queue has been there the longest/shortest</a:t>
            </a:r>
          </a:p>
          <a:p>
            <a:r>
              <a:rPr lang="en-US" dirty="0"/>
              <a:t>Search (Average/Worst) O(n)/O(n)</a:t>
            </a:r>
          </a:p>
          <a:p>
            <a:r>
              <a:rPr lang="en-US" dirty="0"/>
              <a:t>Insert/Delete O(1)/O(1) (if linked-list implementation; array is O(n))</a:t>
            </a:r>
          </a:p>
          <a:p>
            <a:r>
              <a:rPr lang="en-US" dirty="0"/>
              <a:t>Access O(n) (if linked-list implementation; array is O(1))</a:t>
            </a:r>
          </a:p>
          <a:p>
            <a:r>
              <a:rPr lang="en-US" dirty="0"/>
              <a:t>Space O(n)/O(n)</a:t>
            </a:r>
          </a:p>
        </p:txBody>
      </p:sp>
    </p:spTree>
    <p:extLst>
      <p:ext uri="{BB962C8B-B14F-4D97-AF65-F5344CB8AC3E}">
        <p14:creationId xmlns:p14="http://schemas.microsoft.com/office/powerpoint/2010/main" val="407836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8085A-284D-1996-F7EA-571AA706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9672-64B2-7FF1-11E1-4E6E729E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871639"/>
          </a:xfrm>
        </p:spPr>
        <p:txBody>
          <a:bodyPr/>
          <a:lstStyle/>
          <a:p>
            <a:r>
              <a:rPr lang="en-US" dirty="0"/>
              <a:t>Queue Characteristics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E8586-E4C9-00E8-D352-B201B3815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22181"/>
            <a:ext cx="10890928" cy="4348333"/>
          </a:xfrm>
        </p:spPr>
        <p:txBody>
          <a:bodyPr>
            <a:normAutofit/>
          </a:bodyPr>
          <a:lstStyle/>
          <a:p>
            <a:r>
              <a:rPr lang="en-US" dirty="0"/>
              <a:t>For Java, it doesn’t handle null objects, indicating an empty queue (some implementations may not allow it)</a:t>
            </a:r>
          </a:p>
          <a:p>
            <a:r>
              <a:rPr lang="en-US" dirty="0"/>
              <a:t>Adding to a full/empty queue is overflow/underflow</a:t>
            </a:r>
          </a:p>
          <a:p>
            <a:r>
              <a:rPr lang="en-US" dirty="0"/>
              <a:t>Can be used in place of a tape in a Turing machine with two heads moving to the right</a:t>
            </a:r>
          </a:p>
          <a:p>
            <a:pPr lvl="1"/>
            <a:r>
              <a:rPr lang="en-US" dirty="0"/>
              <a:t> Semi-infinite work tape</a:t>
            </a:r>
          </a:p>
          <a:p>
            <a:pPr lvl="1"/>
            <a:r>
              <a:rPr lang="en-US" dirty="0"/>
              <a:t> The leading head is write-only</a:t>
            </a:r>
          </a:p>
          <a:p>
            <a:pPr lvl="1"/>
            <a:r>
              <a:rPr lang="en-US" dirty="0"/>
              <a:t> The right head is read only</a:t>
            </a:r>
          </a:p>
          <a:p>
            <a:pPr lvl="1"/>
            <a:r>
              <a:rPr lang="en-US" dirty="0"/>
              <a:t>Thus, FIFO storage</a:t>
            </a:r>
          </a:p>
          <a:p>
            <a:pPr lvl="1"/>
            <a:r>
              <a:rPr lang="en-US" dirty="0"/>
              <a:t>Can simulate a normal Turing machine (not true of pushdown stores or counters)</a:t>
            </a:r>
          </a:p>
        </p:txBody>
      </p:sp>
    </p:spTree>
    <p:extLst>
      <p:ext uri="{BB962C8B-B14F-4D97-AF65-F5344CB8AC3E}">
        <p14:creationId xmlns:p14="http://schemas.microsoft.com/office/powerpoint/2010/main" val="35904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880A-9B49-5E52-F9E8-44C4E079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“How is a queue different from a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D222-2CD5-0B1A-63DB-6768D539B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vs LIFO</a:t>
            </a:r>
          </a:p>
          <a:p>
            <a:r>
              <a:rPr lang="en-US" dirty="0"/>
              <a:t>Stacks are better for undo operations, calculating expressions, and backtracking in algorithms</a:t>
            </a:r>
          </a:p>
          <a:p>
            <a:r>
              <a:rPr lang="en-US" dirty="0"/>
              <a:t>Interact at rear and front vs just at the front (top)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2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EF4ED-E1F8-B6B5-20CE-E043364F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8281-772B-F5DB-623F-F2416B13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10783-BE3D-44B5-E64E-FE28D702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b="1" dirty="0">
                <a:solidFill>
                  <a:srgbClr val="7030A0"/>
                </a:solidFill>
              </a:rPr>
              <a:t>Queue Operations</a:t>
            </a:r>
          </a:p>
          <a:p>
            <a:r>
              <a:rPr lang="en-US" dirty="0"/>
              <a:t>Types of Queues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3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3C2DC-DD87-BD6F-7B3B-509630E9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Enqueue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13B6-4556-2942-0691-8B4B3A8D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846904"/>
            <a:ext cx="3145535" cy="993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/>
              <a:t>Adding an element to the rear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dd">
            <a:extLst>
              <a:ext uri="{FF2B5EF4-FFF2-40B4-BE49-F238E27FC236}">
                <a16:creationId xmlns:a16="http://schemas.microsoft.com/office/drawing/2014/main" id="{B829BEA2-C533-6ADB-1DB7-9DCB211F7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408" y="966978"/>
            <a:ext cx="48737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6A853-21EF-4389-17ED-5005A856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adjusting engine">
            <a:extLst>
              <a:ext uri="{FF2B5EF4-FFF2-40B4-BE49-F238E27FC236}">
                <a16:creationId xmlns:a16="http://schemas.microsoft.com/office/drawing/2014/main" id="{31935D66-9F23-9AAF-A55F-0424680A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62" b="1186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F3523-4F8B-F4A4-3309-93EA6E1BF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5A4C-3B47-A71C-1B9D-5357CBC1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70" y="5253051"/>
            <a:ext cx="4892948" cy="8129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>
                <a:solidFill>
                  <a:srgbClr val="FFFFFF"/>
                </a:solidFill>
              </a:rPr>
              <a:t>Removing an element from the front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7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38679-08CA-EEE4-2D57-3783749A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at hiding behind wall">
            <a:extLst>
              <a:ext uri="{FF2B5EF4-FFF2-40B4-BE49-F238E27FC236}">
                <a16:creationId xmlns:a16="http://schemas.microsoft.com/office/drawing/2014/main" id="{DBEEE4A5-D0F4-8718-8789-23290E51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2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4F5C6-7D33-4999-A00B-EB8A1081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85233"/>
            <a:ext cx="5758628" cy="3355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Peek (Front)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2AC3-4A4D-9078-E7F1-C6A776E7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251621"/>
            <a:ext cx="4439920" cy="11047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cap="all" spc="300">
                <a:solidFill>
                  <a:srgbClr val="FFFFFF"/>
                </a:solidFill>
              </a:rPr>
              <a:t>Look at the front of the queue without removing the element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18C4B595-1116-F2AF-535F-342F7BA2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962" y="136524"/>
            <a:ext cx="5537201" cy="6584947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38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School corridor with lockers">
            <a:extLst>
              <a:ext uri="{FF2B5EF4-FFF2-40B4-BE49-F238E27FC236}">
                <a16:creationId xmlns:a16="http://schemas.microsoft.com/office/drawing/2014/main" id="{B9AB756B-ED21-5794-94A8-8222AAA9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93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611A7-36C0-9181-C915-E9B80072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Empty/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isEmpty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1733-B960-1939-3BC5-D1E256CB1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0" y="5253050"/>
            <a:ext cx="3888419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900" b="1" cap="all" spc="300">
                <a:solidFill>
                  <a:srgbClr val="FFFFFF"/>
                </a:solidFill>
              </a:rPr>
              <a:t>Check to see if queue contains any elements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52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B8B88EEA-C147-1610-AB78-AEF00882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14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85279-E79D-D2C2-B8C6-FEA3982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Full/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isFull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F252-C887-7D13-06EC-5EAF22AD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0" y="5253050"/>
            <a:ext cx="3888419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cap="all" spc="300">
                <a:solidFill>
                  <a:srgbClr val="FFFFFF"/>
                </a:solidFill>
              </a:rPr>
              <a:t>Unable to accept new elements for enqueueing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736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E480-95B4-FB58-9A63-D8DD7869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 CS 2023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04D6-8C40-3CC5-77E8-A695E6C77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3472"/>
            <a:ext cx="12192001" cy="3566160"/>
          </a:xfrm>
        </p:spPr>
        <p:txBody>
          <a:bodyPr/>
          <a:lstStyle/>
          <a:p>
            <a:r>
              <a:rPr lang="en-US" dirty="0"/>
              <a:t>Algorithms and Complexity (AL)</a:t>
            </a:r>
          </a:p>
          <a:p>
            <a:pPr lvl="1"/>
            <a:r>
              <a:rPr lang="en-US" dirty="0"/>
              <a:t>Fundamental Data Structures and Algorithms  (CS Core: 24 hours, KA Core: 7 hours overall, one hour on queues) </a:t>
            </a:r>
            <a:r>
              <a:rPr lang="en-US" dirty="0" err="1"/>
              <a:t>pg</a:t>
            </a:r>
            <a:r>
              <a:rPr lang="en-US" dirty="0"/>
              <a:t> 18, 31-32</a:t>
            </a:r>
          </a:p>
          <a:p>
            <a:r>
              <a:rPr lang="en-US" dirty="0"/>
              <a:t>SDF/Fundamental Data Structures (12 core Tier-1 hours), pg. 305</a:t>
            </a:r>
          </a:p>
          <a:p>
            <a:r>
              <a:rPr lang="en-US" dirty="0"/>
              <a:t>Outcome: Know when to select a queue as an appropriate data structure for a given problem, pgs. 307-308</a:t>
            </a:r>
          </a:p>
          <a:p>
            <a:r>
              <a:rPr lang="en-US" dirty="0"/>
              <a:t>Outcome: Write programs that use a key abstract data type such as a queue, </a:t>
            </a:r>
            <a:r>
              <a:rPr lang="en-US" dirty="0" err="1"/>
              <a:t>pgs</a:t>
            </a:r>
            <a:r>
              <a:rPr lang="en-US" dirty="0"/>
              <a:t> 307-308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1198-0075-7A44-841F-822DA7E4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4906281" cy="1097280"/>
          </a:xfrm>
        </p:spPr>
        <p:txBody>
          <a:bodyPr/>
          <a:lstStyle/>
          <a:p>
            <a:r>
              <a:rPr lang="en-US" dirty="0"/>
              <a:t>Java Queue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52D17-6E0D-22FB-7752-B81A5732B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6360" y="86751"/>
            <a:ext cx="6645640" cy="6684498"/>
          </a:xfrm>
        </p:spPr>
      </p:pic>
    </p:spTree>
    <p:extLst>
      <p:ext uri="{BB962C8B-B14F-4D97-AF65-F5344CB8AC3E}">
        <p14:creationId xmlns:p14="http://schemas.microsoft.com/office/powerpoint/2010/main" val="257449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EFBF-ED66-C570-0A6E-C1840E3A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B5C4-481C-219A-DB18-6BE4743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CE33-B0ED-7AAC-48B6-7FD8A61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b="1" dirty="0">
                <a:solidFill>
                  <a:srgbClr val="7030A0"/>
                </a:solidFill>
              </a:rPr>
              <a:t>Types of Queues</a:t>
            </a:r>
            <a:endParaRPr lang="en-US" dirty="0"/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2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D5BE-B2F9-98A6-D8A9-E258B263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CC66-340E-D1D3-83CE-F5BFA2EC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Queue (Basic)</a:t>
            </a:r>
          </a:p>
          <a:p>
            <a:r>
              <a:rPr lang="en-US" dirty="0"/>
              <a:t>Circular Queue (Try to limit wasted space)</a:t>
            </a:r>
          </a:p>
          <a:p>
            <a:r>
              <a:rPr lang="en-US" dirty="0"/>
              <a:t>Priority Queue (Elements are assigned a priority)</a:t>
            </a:r>
          </a:p>
          <a:p>
            <a:pPr lvl="1"/>
            <a:r>
              <a:rPr lang="en-US" dirty="0"/>
              <a:t>Operations: INSERT, MAX, REMOVE, REMOVEMAX, MODIFY, and SIZE</a:t>
            </a:r>
          </a:p>
          <a:p>
            <a:pPr lvl="1"/>
            <a:r>
              <a:rPr lang="en-US" dirty="0"/>
              <a:t>INSERT/MODIFY O(N) given need to find the correct spot in queue for insertion/change (if sorted)</a:t>
            </a:r>
          </a:p>
          <a:p>
            <a:pPr lvl="1"/>
            <a:r>
              <a:rPr lang="en-US" dirty="0"/>
              <a:t>MAX/REMOVEMAX O(N) if unsorted </a:t>
            </a:r>
          </a:p>
          <a:p>
            <a:r>
              <a:rPr lang="en-US" dirty="0"/>
              <a:t>Double Queue (Deque in Java, insert/remove at both ends)</a:t>
            </a:r>
          </a:p>
        </p:txBody>
      </p:sp>
    </p:spTree>
    <p:extLst>
      <p:ext uri="{BB962C8B-B14F-4D97-AF65-F5344CB8AC3E}">
        <p14:creationId xmlns:p14="http://schemas.microsoft.com/office/powerpoint/2010/main" val="344382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E3E3-21BF-65F2-87EC-88360DCC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20" y="1016001"/>
            <a:ext cx="10890929" cy="841828"/>
          </a:xfrm>
        </p:spPr>
        <p:txBody>
          <a:bodyPr/>
          <a:lstStyle/>
          <a:p>
            <a:r>
              <a:rPr lang="en-US" dirty="0"/>
              <a:t>Circular Queue Example with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EA75-0819-DEE6-FC04-1AAE54F13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9" y="1857829"/>
            <a:ext cx="12112171" cy="4862285"/>
          </a:xfrm>
        </p:spPr>
        <p:txBody>
          <a:bodyPr/>
          <a:lstStyle/>
          <a:p>
            <a:pPr marL="502920" lvl="2" indent="0">
              <a:buNone/>
            </a:pPr>
            <a:r>
              <a:rPr lang="en-US" dirty="0"/>
              <a:t>           0     1      2     3     4      5     6      7</a:t>
            </a:r>
          </a:p>
          <a:p>
            <a:r>
              <a:rPr lang="en-US" dirty="0"/>
              <a:t>Queue: </a:t>
            </a:r>
            <a:r>
              <a:rPr lang="en-US" dirty="0">
                <a:solidFill>
                  <a:schemeClr val="accent3"/>
                </a:solidFill>
              </a:rPr>
              <a:t>51</a:t>
            </a:r>
            <a:r>
              <a:rPr lang="en-US" dirty="0"/>
              <a:t>, 81, 21, 87, 13, 46, 28, </a:t>
            </a:r>
            <a:r>
              <a:rPr lang="en-US" b="1" dirty="0"/>
              <a:t>blank</a:t>
            </a:r>
            <a:r>
              <a:rPr lang="en-US" dirty="0"/>
              <a:t>; </a:t>
            </a:r>
            <a:r>
              <a:rPr lang="en-US" dirty="0">
                <a:solidFill>
                  <a:schemeClr val="accent3"/>
                </a:solidFill>
              </a:rPr>
              <a:t>Front</a:t>
            </a:r>
            <a:r>
              <a:rPr lang="en-US" dirty="0"/>
              <a:t> = 0,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7, count = 7</a:t>
            </a:r>
          </a:p>
          <a:p>
            <a:r>
              <a:rPr lang="en-US" dirty="0"/>
              <a:t>After dequeue of 51 (51 is still in queue, but can be overwritten now, just make a copy)</a:t>
            </a:r>
          </a:p>
          <a:p>
            <a:r>
              <a:rPr lang="en-US" dirty="0"/>
              <a:t>Queue 51, </a:t>
            </a:r>
            <a:r>
              <a:rPr lang="en-US" dirty="0">
                <a:solidFill>
                  <a:schemeClr val="accent3"/>
                </a:solidFill>
              </a:rPr>
              <a:t>81</a:t>
            </a:r>
            <a:r>
              <a:rPr lang="en-US" dirty="0"/>
              <a:t>, 21, 87, 13, 46, 28, </a:t>
            </a:r>
            <a:r>
              <a:rPr lang="en-US" dirty="0">
                <a:solidFill>
                  <a:srgbClr val="00B050"/>
                </a:solidFill>
              </a:rPr>
              <a:t>blank</a:t>
            </a:r>
            <a:r>
              <a:rPr lang="en-US" dirty="0"/>
              <a:t>; Front=1,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7, count = 6</a:t>
            </a:r>
          </a:p>
          <a:p>
            <a:r>
              <a:rPr lang="en-US" dirty="0"/>
              <a:t>After dequeue of 81 </a:t>
            </a:r>
          </a:p>
          <a:p>
            <a:r>
              <a:rPr lang="en-US" dirty="0"/>
              <a:t>Queue 51, 81, </a:t>
            </a:r>
            <a:r>
              <a:rPr lang="en-US" dirty="0">
                <a:solidFill>
                  <a:schemeClr val="accent3"/>
                </a:solidFill>
              </a:rPr>
              <a:t>21</a:t>
            </a:r>
            <a:r>
              <a:rPr lang="en-US" dirty="0"/>
              <a:t>, 87, 13, 46, 28, </a:t>
            </a:r>
            <a:r>
              <a:rPr lang="en-US" dirty="0">
                <a:solidFill>
                  <a:srgbClr val="00B050"/>
                </a:solidFill>
              </a:rPr>
              <a:t>blank</a:t>
            </a:r>
            <a:r>
              <a:rPr lang="en-US" dirty="0"/>
              <a:t>; Front=2,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7, count = 5</a:t>
            </a:r>
          </a:p>
          <a:p>
            <a:r>
              <a:rPr lang="en-US" dirty="0"/>
              <a:t>Enqueue 43 (wrap around of rear)</a:t>
            </a:r>
          </a:p>
          <a:p>
            <a:r>
              <a:rPr lang="en-US" dirty="0"/>
              <a:t>Queue </a:t>
            </a:r>
            <a:r>
              <a:rPr lang="en-US" dirty="0">
                <a:solidFill>
                  <a:srgbClr val="00B050"/>
                </a:solidFill>
              </a:rPr>
              <a:t>51</a:t>
            </a:r>
            <a:r>
              <a:rPr lang="en-US" dirty="0"/>
              <a:t>, 81, </a:t>
            </a:r>
            <a:r>
              <a:rPr lang="en-US" dirty="0">
                <a:solidFill>
                  <a:schemeClr val="accent3"/>
                </a:solidFill>
              </a:rPr>
              <a:t>21</a:t>
            </a:r>
            <a:r>
              <a:rPr lang="en-US" dirty="0"/>
              <a:t>, 87, 13, 46, 28, </a:t>
            </a:r>
            <a:r>
              <a:rPr lang="en-US" b="1" dirty="0"/>
              <a:t>43</a:t>
            </a:r>
            <a:r>
              <a:rPr lang="en-US" dirty="0"/>
              <a:t>; Front=2,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0 count = 6 (so index 0 is effectively blank)</a:t>
            </a:r>
          </a:p>
          <a:p>
            <a:r>
              <a:rPr lang="en-US" dirty="0"/>
              <a:t>Enqueue  22, 91</a:t>
            </a:r>
          </a:p>
          <a:p>
            <a:r>
              <a:rPr lang="en-US" dirty="0"/>
              <a:t>Queue </a:t>
            </a:r>
            <a:r>
              <a:rPr lang="en-US" b="1" dirty="0"/>
              <a:t>22, 91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21</a:t>
            </a:r>
            <a:r>
              <a:rPr lang="en-US" dirty="0"/>
              <a:t>, 87, 13, 46, 28, 43; Front=2,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=2, count=8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C6F5-BF72-26B4-05E9-CA89A835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26EB-8DDB-8842-2689-8BBF6C31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E5C2-801E-25C3-FC99-3D84E4016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b="1" dirty="0">
                <a:solidFill>
                  <a:srgbClr val="7030A0"/>
                </a:solidFill>
              </a:rPr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90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D9D8-B865-6077-CFA8-813E9FFB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885B-2BD1-A5CD-CE54-9629D5222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Think: Buffer/Circular Buffer</a:t>
            </a:r>
          </a:p>
          <a:p>
            <a:r>
              <a:rPr lang="en-US" dirty="0"/>
              <a:t>Lower Level: Array (fixed) or Singly/Doubly Linked List (dynamic)</a:t>
            </a:r>
          </a:p>
          <a:p>
            <a:r>
              <a:rPr lang="en-US" dirty="0"/>
              <a:t>Alternative: Double Stack or Stack pointer &amp; Base pointer</a:t>
            </a:r>
          </a:p>
        </p:txBody>
      </p:sp>
    </p:spTree>
    <p:extLst>
      <p:ext uri="{BB962C8B-B14F-4D97-AF65-F5344CB8AC3E}">
        <p14:creationId xmlns:p14="http://schemas.microsoft.com/office/powerpoint/2010/main" val="29033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9F35-4092-FB98-F4B7-A7088507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1280013" cy="1097280"/>
          </a:xfrm>
        </p:spPr>
        <p:txBody>
          <a:bodyPr>
            <a:normAutofit/>
          </a:bodyPr>
          <a:lstStyle/>
          <a:p>
            <a:r>
              <a:rPr lang="en-US" dirty="0"/>
              <a:t>Java Implementation Classes – LinkedList Queue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DD660-769E-3368-2F74-AC83C1DD8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320" y="2258908"/>
            <a:ext cx="5909598" cy="45091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FCEAC-C4AE-7711-52F8-BA990C0F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257" y="3122639"/>
            <a:ext cx="3915321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28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4C7E-282E-5A9A-6683-B5CCC357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AbstractQueue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7A30-8588-3CBB-5107-AFFB9E04B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4951251" cy="3566160"/>
          </a:xfrm>
        </p:spPr>
        <p:txBody>
          <a:bodyPr/>
          <a:lstStyle/>
          <a:p>
            <a:r>
              <a:rPr lang="en-US" dirty="0"/>
              <a:t>Class for the implementation of a minimally viable queue class</a:t>
            </a:r>
          </a:p>
          <a:p>
            <a:r>
              <a:rPr lang="en-US" dirty="0" err="1"/>
              <a:t>CustomQueue</a:t>
            </a:r>
            <a:r>
              <a:rPr lang="en-US" dirty="0"/>
              <a:t> here overrides size, offer, pool, peek, and Iterator among other methods</a:t>
            </a:r>
          </a:p>
        </p:txBody>
      </p:sp>
      <p:pic>
        <p:nvPicPr>
          <p:cNvPr id="5" name="Picture 4" descr="A diagram of a custom queue&#10;&#10;AI-generated content may be incorrect.">
            <a:extLst>
              <a:ext uri="{FF2B5EF4-FFF2-40B4-BE49-F238E27FC236}">
                <a16:creationId xmlns:a16="http://schemas.microsoft.com/office/drawing/2014/main" id="{D544EAE1-4F5A-C53E-3C38-EAB2923C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66" y="1371601"/>
            <a:ext cx="3878728" cy="45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48B2-A377-D3EF-48C4-4E77395A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9A6F-6720-D489-18C9-987DED525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use the regular queue in concurrent operations w/o providing some synchronization mechanism to access them</a:t>
            </a:r>
          </a:p>
          <a:p>
            <a:r>
              <a:rPr lang="en-US" dirty="0"/>
              <a:t> An alternative is to use a Blocking Queue</a:t>
            </a:r>
          </a:p>
          <a:p>
            <a:r>
              <a:rPr lang="en-US" dirty="0"/>
              <a:t>Array, LinkedList, Priority variants</a:t>
            </a:r>
          </a:p>
          <a:p>
            <a:r>
              <a:rPr lang="en-US" dirty="0"/>
              <a:t>Let’s see an example using </a:t>
            </a:r>
            <a:r>
              <a:rPr lang="en-US" dirty="0" err="1"/>
              <a:t>ArrayBlockingQueue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0148-6126-3EB8-42D2-36D25298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2152-985B-819B-1308-F1D9FC01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Implementation Classes – Priority Queue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4520C-E952-680C-D0A9-8F311A411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47" y="2041550"/>
            <a:ext cx="6235710" cy="47579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342A2-6101-9A9D-A3B5-D9B0A922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957" y="3350005"/>
            <a:ext cx="5595233" cy="20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6F38A-F165-CDA8-C7E3-DA3FE410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DF3C-9A06-1653-EE2F-A957C8FF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ABET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3B5B-4F0A-4AB8-F2C7-356AC008C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3472"/>
            <a:ext cx="12192001" cy="3566160"/>
          </a:xfrm>
        </p:spPr>
        <p:txBody>
          <a:bodyPr/>
          <a:lstStyle/>
          <a:p>
            <a:r>
              <a:rPr lang="en-US" dirty="0"/>
              <a:t>ABET CAC Criterion 2 &amp; 6</a:t>
            </a:r>
          </a:p>
          <a:p>
            <a:pPr lvl="1"/>
            <a:r>
              <a:rPr lang="en-US" dirty="0"/>
              <a:t>Design, implement, and evaluate a computing-based solution to meet a given set of computing requirements in the context of the program’s discipline.</a:t>
            </a:r>
          </a:p>
          <a:p>
            <a:pPr lvl="1"/>
            <a:r>
              <a:rPr lang="en-US" dirty="0"/>
              <a:t>Apply computer science theory and software development fundamentals to produce computing-based solutions.</a:t>
            </a:r>
          </a:p>
          <a:p>
            <a:r>
              <a:rPr lang="en-US" dirty="0"/>
              <a:t>ABET EAC Criterion 1 &amp; 7</a:t>
            </a:r>
          </a:p>
          <a:p>
            <a:pPr lvl="1"/>
            <a:r>
              <a:rPr lang="en-US" dirty="0"/>
              <a:t>an ability to identify, formulate, and solve complex engineering problems by applying principles of engineering, science, and mathematics</a:t>
            </a:r>
          </a:p>
          <a:p>
            <a:pPr lvl="1"/>
            <a:r>
              <a:rPr lang="en-US" dirty="0"/>
              <a:t>an ability to acquire and apply new knowledge as needed, using appropriate learning strategies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5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E7D9-E8E9-B99E-7672-54E877C9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Java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DBAB7-0E35-E6ED-9190-AFC430A2B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DelayQueue</a:t>
            </a:r>
            <a:r>
              <a:rPr lang="en-US" dirty="0"/>
              <a:t> – task scheduling, expiry caching, and rate limiting</a:t>
            </a:r>
          </a:p>
          <a:p>
            <a:r>
              <a:rPr lang="en-US" dirty="0" err="1"/>
              <a:t>SynchronousQueue</a:t>
            </a:r>
            <a:r>
              <a:rPr lang="en-US" dirty="0"/>
              <a:t> – can’t enqueue an item until another item is dequeued on another thread</a:t>
            </a:r>
          </a:p>
          <a:p>
            <a:r>
              <a:rPr lang="en-US" dirty="0"/>
              <a:t>There are others…</a:t>
            </a:r>
          </a:p>
        </p:txBody>
      </p:sp>
    </p:spTree>
    <p:extLst>
      <p:ext uri="{BB962C8B-B14F-4D97-AF65-F5344CB8AC3E}">
        <p14:creationId xmlns:p14="http://schemas.microsoft.com/office/powerpoint/2010/main" val="315969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0F77-DA2B-1BFB-7D00-B08477F25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9316-8F8B-4D69-1E83-1AF4A44BD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1A6D-E78E-B624-ABE8-07A4B22B5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b="1" dirty="0">
                <a:solidFill>
                  <a:srgbClr val="7030A0"/>
                </a:solidFill>
              </a:rPr>
              <a:t>Applications of Queues and Practical Examples</a:t>
            </a:r>
            <a:endParaRPr lang="en-US" dirty="0"/>
          </a:p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825308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Gear with compass turning gears without">
            <a:extLst>
              <a:ext uri="{FF2B5EF4-FFF2-40B4-BE49-F238E27FC236}">
                <a16:creationId xmlns:a16="http://schemas.microsoft.com/office/drawing/2014/main" id="{C7B0D2FD-F18F-B903-FEBB-46057D68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002FA-7D51-0B4A-2A64-494B6600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1326-26A5-0023-89A9-C36E4FB14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0" y="4993021"/>
            <a:ext cx="11498051" cy="17630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Operating Systems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Ready QUEUES – Use FIFO, Shortest Job Next, or Round Robin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Job QUEUES – Processes awaiting execution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Device QUEUES – Processes needing results of I/O operations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42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le of newspapers">
            <a:extLst>
              <a:ext uri="{FF2B5EF4-FFF2-40B4-BE49-F238E27FC236}">
                <a16:creationId xmlns:a16="http://schemas.microsoft.com/office/drawing/2014/main" id="{BFDE0EBC-823A-5AAD-291F-67195E7D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9565" b="20992"/>
          <a:stretch/>
        </p:blipFill>
        <p:spPr>
          <a:xfrm>
            <a:off x="20" y="0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91E07-F13F-70B6-4688-25E1A88D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85233"/>
            <a:ext cx="5758628" cy="3355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Job Management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18C4B595-1116-F2AF-535F-342F7BA2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962" y="136524"/>
            <a:ext cx="5537201" cy="6584947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A2BBC4-B054-5361-A9CB-FAB40585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1" y="4993021"/>
            <a:ext cx="5627910" cy="17630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Print Jobs go to Spool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FIFO ORDERING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JOBS held until device is ready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Prints jobs one at a time</a:t>
            </a:r>
          </a:p>
        </p:txBody>
      </p:sp>
    </p:spTree>
    <p:extLst>
      <p:ext uri="{BB962C8B-B14F-4D97-AF65-F5344CB8AC3E}">
        <p14:creationId xmlns:p14="http://schemas.microsoft.com/office/powerpoint/2010/main" val="2406606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C3BC6-0769-979D-6CDD-11A4D343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2" y="1137063"/>
            <a:ext cx="9009213" cy="2445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BC281-0A31-ED08-C76E-3ABE06189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3" y="3644558"/>
            <a:ext cx="5058658" cy="316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8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582D-195E-EA97-2414-97397E62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Win32 Print Spooler API Partial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DCC53-4211-F770-FF57-1A513C82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297" y="2633663"/>
            <a:ext cx="8580768" cy="3565525"/>
          </a:xfrm>
        </p:spPr>
      </p:pic>
    </p:spTree>
    <p:extLst>
      <p:ext uri="{BB962C8B-B14F-4D97-AF65-F5344CB8AC3E}">
        <p14:creationId xmlns:p14="http://schemas.microsoft.com/office/powerpoint/2010/main" val="4052057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AF9F803-BE61-62D9-CCB5-404384995F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00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73CCA-395E-AD27-CB59-E0FA0D79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531" y="1371600"/>
            <a:ext cx="4916477" cy="2933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Breadth-First Search (BFS)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FAF4C-1585-B828-E302-9FDD179C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532" y="4584879"/>
            <a:ext cx="4916477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b="1" cap="all" spc="300">
                <a:solidFill>
                  <a:srgbClr val="FFFFFF"/>
                </a:solidFill>
              </a:rPr>
              <a:t>Graph Algorithms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94FEF3-8BBF-1CB5-856F-9068FE9F1904}"/>
              </a:ext>
            </a:extLst>
          </p:cNvPr>
          <p:cNvSpPr txBox="1">
            <a:spLocks/>
          </p:cNvSpPr>
          <p:nvPr/>
        </p:nvSpPr>
        <p:spPr>
          <a:xfrm>
            <a:off x="468090" y="4993021"/>
            <a:ext cx="7860185" cy="17630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Visits nodes level-by-level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Visit node, adds unvisited neighbors to the queue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Visits unvisited neighbors in FIFO order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b="1" cap="all" spc="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59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C56E-E753-CA2F-6F23-1A4261B5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FE8-970A-82FB-BFAE-7E22C0218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471"/>
            <a:ext cx="11444473" cy="4069935"/>
          </a:xfrm>
        </p:spPr>
        <p:txBody>
          <a:bodyPr>
            <a:normAutofit/>
          </a:bodyPr>
          <a:lstStyle/>
          <a:p>
            <a:r>
              <a:rPr lang="en-US" dirty="0"/>
              <a:t>Used in enterprise messaging (middleware component). </a:t>
            </a:r>
          </a:p>
          <a:p>
            <a:r>
              <a:rPr lang="en-US" dirty="0"/>
              <a:t>Create, send, receive, and read messages between endpoints</a:t>
            </a:r>
          </a:p>
          <a:p>
            <a:r>
              <a:rPr lang="en-US" dirty="0"/>
              <a:t>Common set of interfaces and semantics </a:t>
            </a:r>
          </a:p>
          <a:p>
            <a:r>
              <a:rPr lang="en-US" dirty="0"/>
              <a:t>Asynchronous communication between software components</a:t>
            </a:r>
          </a:p>
          <a:p>
            <a:r>
              <a:rPr lang="en-US" dirty="0"/>
              <a:t>Loosen coupling between components</a:t>
            </a:r>
          </a:p>
          <a:p>
            <a:r>
              <a:rPr lang="en-US" dirty="0"/>
              <a:t>Can use publish-subscribe (content hierarchy) or point-to-point (queues) messaging models</a:t>
            </a:r>
          </a:p>
          <a:p>
            <a:r>
              <a:rPr lang="en-US" dirty="0"/>
              <a:t>Requires a provider like Apache’s ActiveMQ (works with multiple programming languages)</a:t>
            </a:r>
          </a:p>
          <a:p>
            <a:r>
              <a:rPr lang="en-US" dirty="0"/>
              <a:t>In turn, non-Java/JMS systems can use proprietary APIs like CORBA from OMG to talk to JMS</a:t>
            </a:r>
          </a:p>
        </p:txBody>
      </p:sp>
    </p:spTree>
    <p:extLst>
      <p:ext uri="{BB962C8B-B14F-4D97-AF65-F5344CB8AC3E}">
        <p14:creationId xmlns:p14="http://schemas.microsoft.com/office/powerpoint/2010/main" val="393413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C806D-936F-3E68-C1BA-8565A657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B452-512F-8B86-44CC-651B4BFC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BE2AB-3730-3802-5FDB-ACA4141C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71" y="2560064"/>
            <a:ext cx="979306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3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D287E-631B-0E1B-0DF9-A3479257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D1DD-171A-1064-57E3-B9B76404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E5DDC-1DEC-579E-8CB5-8A188BA6A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20" y="2468881"/>
            <a:ext cx="11295088" cy="32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9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1E4B-58B2-D1AA-DF42-B4B7631F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227-B8F4-3961-3EC8-FF708B5D4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42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C408-821F-1993-76A4-5A7B72C84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844-2DC1-316F-0A76-1A9F923B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FA53-7D35-78CD-6E17-C625D02E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0579"/>
            <a:ext cx="12192000" cy="13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33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9C64D-0844-82FE-80AC-70160D95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E3D1-1C51-9AAA-E70D-ED3813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CC510-F0B4-3CC7-5069-44FB441A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55" y="2561388"/>
            <a:ext cx="907859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7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0B8B-8DB4-1493-5741-74F678F0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88EA-6EC6-E98F-E0F1-619C779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C996A-C094-0479-4F74-A5353DD2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5" y="2210444"/>
            <a:ext cx="11984636" cy="35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2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8C794-7607-6100-5AB0-5906B508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4659-2FD3-753D-73C9-621395B0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42CA-F3CC-BA81-4CF6-4E8D4287C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>
                <a:solidFill>
                  <a:srgbClr val="7030A0"/>
                </a:solidFill>
              </a:rPr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6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D2B8-B1FB-3CF9-F587-43D7AAF6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is in a Kahoot…give me a minute</a:t>
            </a:r>
          </a:p>
        </p:txBody>
      </p:sp>
    </p:spTree>
    <p:extLst>
      <p:ext uri="{BB962C8B-B14F-4D97-AF65-F5344CB8AC3E}">
        <p14:creationId xmlns:p14="http://schemas.microsoft.com/office/powerpoint/2010/main" val="412488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B4A1B-10A0-9E40-5463-9A68DBFC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Lines</a:t>
            </a:r>
          </a:p>
        </p:txBody>
      </p:sp>
      <p:pic>
        <p:nvPicPr>
          <p:cNvPr id="5" name="Picture 4" descr="A line of black pawns">
            <a:extLst>
              <a:ext uri="{FF2B5EF4-FFF2-40B4-BE49-F238E27FC236}">
                <a16:creationId xmlns:a16="http://schemas.microsoft.com/office/drawing/2014/main" id="{D7132332-06A9-D5CC-194E-2810C79D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718" r="-1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E4154-B679-17CC-E11C-860A20C6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 dirty="0"/>
              <a:t>“An Englishman, even if he is alone, forms an orderly queue of one.”</a:t>
            </a:r>
          </a:p>
          <a:p>
            <a:r>
              <a:rPr lang="en-US" dirty="0"/>
              <a:t>George Mikes (British Writer)</a:t>
            </a:r>
          </a:p>
        </p:txBody>
      </p:sp>
    </p:spTree>
    <p:extLst>
      <p:ext uri="{BB962C8B-B14F-4D97-AF65-F5344CB8AC3E}">
        <p14:creationId xmlns:p14="http://schemas.microsoft.com/office/powerpoint/2010/main" val="98265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F5AD-AC30-4A0F-8AB7-8448037B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have you encountered a wait?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7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3D98C-048C-9998-BB58-23C727CE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n-US" sz="3600"/>
              <a:t>Hurry up and Wait.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5DA79-5B37-EFE0-E6D8-D9910786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54" b="16518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0936-4715-771A-DD84-61732DCA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/>
          </a:bodyPr>
          <a:lstStyle/>
          <a:p>
            <a:r>
              <a:rPr lang="en-US" sz="1900"/>
              <a:t>Waiting to ride a roller coaster</a:t>
            </a:r>
          </a:p>
          <a:p>
            <a:r>
              <a:rPr lang="en-US" sz="1900"/>
              <a:t>Waiting at the ATM to make a withdrawal</a:t>
            </a:r>
          </a:p>
          <a:p>
            <a:r>
              <a:rPr lang="en-US" sz="1900"/>
              <a:t>Waiting in the security line at an airport*</a:t>
            </a:r>
          </a:p>
          <a:p>
            <a:r>
              <a:rPr lang="en-US" sz="1900"/>
              <a:t>Processing through immigration*</a:t>
            </a:r>
          </a:p>
        </p:txBody>
      </p:sp>
    </p:spTree>
    <p:extLst>
      <p:ext uri="{BB962C8B-B14F-4D97-AF65-F5344CB8AC3E}">
        <p14:creationId xmlns:p14="http://schemas.microsoft.com/office/powerpoint/2010/main" val="20018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E005A-7860-3B06-4B2A-377199AE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A7626-EA72-2249-AAE4-800DC071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Hurry up and Wait.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4F0F2-1654-FBEE-4432-19252FFF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528" y="4878931"/>
            <a:ext cx="4308672" cy="18117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 sz="1800" b="1" cap="all" spc="300" dirty="0"/>
              <a:t>You’ve been in a real-life implementation of a queue.</a:t>
            </a:r>
          </a:p>
          <a:p>
            <a:pPr>
              <a:lnSpc>
                <a:spcPct val="130000"/>
              </a:lnSpc>
            </a:pPr>
            <a:r>
              <a:rPr lang="en-US" sz="1800" b="1" cap="all" spc="300" dirty="0"/>
              <a:t>Today, we’ll focus on the virtual 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C6415-F267-D97D-DB2D-EFCD91B3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56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2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4772-EFAD-91A2-EF7F-5EC08BE4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a queue?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BA38-CDAC-AB87-A52D-E97EF9046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items that are placed into a structure </a:t>
            </a:r>
            <a:r>
              <a:rPr lang="en-US" i="1" dirty="0"/>
              <a:t>in some order </a:t>
            </a:r>
            <a:r>
              <a:rPr lang="en-US" dirty="0"/>
              <a:t>at one end</a:t>
            </a:r>
          </a:p>
          <a:p>
            <a:r>
              <a:rPr lang="en-US" dirty="0"/>
              <a:t>Removed from the structure at the other end</a:t>
            </a:r>
          </a:p>
          <a:p>
            <a:r>
              <a:rPr lang="en-US" dirty="0"/>
              <a:t>The entry point is called the tail/rear/back</a:t>
            </a:r>
          </a:p>
          <a:p>
            <a:r>
              <a:rPr lang="en-US" dirty="0"/>
              <a:t>The exit point is called the head/front</a:t>
            </a:r>
          </a:p>
          <a:p>
            <a:r>
              <a:rPr lang="en-US" dirty="0"/>
              <a:t>In theory, no storage limits (of course, applied computer scientists have to deal with resource limits)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5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1450</Words>
  <Application>Microsoft Office PowerPoint</Application>
  <PresentationFormat>Widescreen</PresentationFormat>
  <Paragraphs>221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Grandview Display</vt:lpstr>
      <vt:lpstr>Neue Haas Grotesk Text Pro</vt:lpstr>
      <vt:lpstr>DashVTI</vt:lpstr>
      <vt:lpstr>Queues</vt:lpstr>
      <vt:lpstr>ACM CS 2023 Coverage</vt:lpstr>
      <vt:lpstr>ABET Coverage</vt:lpstr>
      <vt:lpstr>Today</vt:lpstr>
      <vt:lpstr>Lines</vt:lpstr>
      <vt:lpstr>Where have you encountered a wait? </vt:lpstr>
      <vt:lpstr>Hurry up and Wait.</vt:lpstr>
      <vt:lpstr>Hurry up and Wait.</vt:lpstr>
      <vt:lpstr>So, what is a queue?</vt:lpstr>
      <vt:lpstr>Today</vt:lpstr>
      <vt:lpstr>Queue Characteristics 1/2</vt:lpstr>
      <vt:lpstr>Queue Characteristics 2/2</vt:lpstr>
      <vt:lpstr>“How is a queue different from a stack?</vt:lpstr>
      <vt:lpstr>Today</vt:lpstr>
      <vt:lpstr>Enqueue</vt:lpstr>
      <vt:lpstr>Dequeue</vt:lpstr>
      <vt:lpstr>Peek (Front)</vt:lpstr>
      <vt:lpstr>Empty/isEmpty</vt:lpstr>
      <vt:lpstr>Full/isFull</vt:lpstr>
      <vt:lpstr>Java Queue Interface</vt:lpstr>
      <vt:lpstr>Today</vt:lpstr>
      <vt:lpstr>Types of Queues</vt:lpstr>
      <vt:lpstr>Circular Queue Example with Array</vt:lpstr>
      <vt:lpstr>Today</vt:lpstr>
      <vt:lpstr>Implementation</vt:lpstr>
      <vt:lpstr>Java Implementation Classes – LinkedList Queue</vt:lpstr>
      <vt:lpstr>AbstractQueue</vt:lpstr>
      <vt:lpstr>Blocking Queue</vt:lpstr>
      <vt:lpstr>Java Implementation Classes – Priority Queue</vt:lpstr>
      <vt:lpstr>Other Interesting Java Queues</vt:lpstr>
      <vt:lpstr>Today</vt:lpstr>
      <vt:lpstr>Scheduling</vt:lpstr>
      <vt:lpstr>Print Job Management</vt:lpstr>
      <vt:lpstr>PowerPoint Presentation</vt:lpstr>
      <vt:lpstr>Win32 Print Spooler API Partial List</vt:lpstr>
      <vt:lpstr>Breadth-First Search (BFS)</vt:lpstr>
      <vt:lpstr>Java Messaging Service (JMS)</vt:lpstr>
      <vt:lpstr>Java Messaging Service (JMS)</vt:lpstr>
      <vt:lpstr>Java Messaging Service (JMS)</vt:lpstr>
      <vt:lpstr>Java Messaging Service (JMS)</vt:lpstr>
      <vt:lpstr>Java Messaging Service (JMS)</vt:lpstr>
      <vt:lpstr>Java Messaging Service (JMS)</vt:lpstr>
      <vt:lpstr>Today</vt:lpstr>
      <vt:lpstr>Quiz is in a Kahoot…give me a minute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cp:lastModifiedBy>Robbeloth, Michael</cp:lastModifiedBy>
  <cp:revision>2</cp:revision>
  <dcterms:created xsi:type="dcterms:W3CDTF">2025-04-07T02:01:39Z</dcterms:created>
  <dcterms:modified xsi:type="dcterms:W3CDTF">2025-04-07T02:07:09Z</dcterms:modified>
  <cp:category/>
</cp:coreProperties>
</file>